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embeddedFontLst>
    <p:embeddedFont>
      <p:font typeface="MiSans" charset="-122" pitchFamily="34"/>
      <p:regular r:id="rId4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2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3-2.jpg"/><Relationship Id="rId3" Type="http://schemas.openxmlformats.org/officeDocument/2006/relationships/image" Target="../media/image-13-3.jpg"/><Relationship Id="rId4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3.png"/><Relationship Id="rId5" Type="http://schemas.openxmlformats.org/officeDocument/2006/relationships/image" Target="../media/image-14-3.png"/><Relationship Id="rId6" Type="http://schemas.openxmlformats.org/officeDocument/2006/relationships/image" Target="../media/image-4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3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6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9-2.png"/><Relationship Id="rId3" Type="http://schemas.openxmlformats.org/officeDocument/2006/relationships/image" Target="../media/image-19-2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4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2-2.png"/><Relationship Id="rId5" Type="http://schemas.openxmlformats.org/officeDocument/2006/relationships/image" Target="../media/image-2-2.png"/><Relationship Id="rId6" Type="http://schemas.openxmlformats.org/officeDocument/2006/relationships/image" Target="../media/image-2-2.png"/><Relationship Id="rId7" Type="http://schemas.openxmlformats.org/officeDocument/2006/relationships/image" Target="../media/image-2-2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4.png"/><Relationship Id="rId6" Type="http://schemas.openxmlformats.org/officeDocument/2006/relationships/image" Target="../media/image-20-4.png"/><Relationship Id="rId7" Type="http://schemas.openxmlformats.org/officeDocument/2006/relationships/image" Target="../media/image-4-3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21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22-2.png"/><Relationship Id="rId3" Type="http://schemas.openxmlformats.org/officeDocument/2006/relationships/image" Target="../media/image-22-2.png"/><Relationship Id="rId4" Type="http://schemas.openxmlformats.org/officeDocument/2006/relationships/image" Target="../media/image-22-4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4-1.jpg"/><Relationship Id="rId3" Type="http://schemas.openxmlformats.org/officeDocument/2006/relationships/image" Target="../media/image-23-3.png"/><Relationship Id="rId4" Type="http://schemas.openxmlformats.org/officeDocument/2006/relationships/image" Target="../media/image-23-3.png"/><Relationship Id="rId5" Type="http://schemas.openxmlformats.org/officeDocument/2006/relationships/image" Target="../media/image-23-3.png"/><Relationship Id="rId6" Type="http://schemas.openxmlformats.org/officeDocument/2006/relationships/image" Target="../media/image-4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3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3.png"/><Relationship Id="rId5" Type="http://schemas.openxmlformats.org/officeDocument/2006/relationships/image" Target="../media/image-26-3.png"/><Relationship Id="rId6" Type="http://schemas.openxmlformats.org/officeDocument/2006/relationships/image" Target="../media/image-4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27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9-2.png"/><Relationship Id="rId3" Type="http://schemas.openxmlformats.org/officeDocument/2006/relationships/image" Target="../media/image-19-2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4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3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2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3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3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05-d2nf7f98bjvh7rlj05u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" y="4498975"/>
            <a:ext cx="1732915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2224670"/>
            <a:ext cx="8567166" cy="227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Mr. Robot 2049 Meme Deck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20:02:05-d2nf7f98bjvh7rlj05u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4498975"/>
            <a:ext cx="1732915" cy="457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8335" y="4560570"/>
            <a:ext cx="159766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463165" y="4560570"/>
            <a:ext cx="173355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Shape 7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k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43" y="1581381"/>
            <a:ext cx="11608234" cy="204439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2" descr="https://kimi-img.moonshot.cn/pub/slides/slides_tmpl/image/25-08-27-20:02:17-d2nf7i98bjvh7rlj06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99" y="3187946"/>
            <a:ext cx="11737700" cy="2062219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4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8-27-20:02:17-d2nf7i98bjvh7rlj06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3" y="4745205"/>
            <a:ext cx="11608234" cy="204439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 Corp = Big Tech + CCP</a:t>
            </a:r>
            <a:endParaRPr lang="en-US" sz="1600" dirty="0"/>
          </a:p>
        </p:txBody>
      </p:sp>
      <p:pic>
        <p:nvPicPr>
          <p:cNvPr id="17" name="Image 4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2412629" y="1964286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Too big to fail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2321560" y="2254885"/>
            <a:ext cx="815340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 Corp est trop grosse pour faire faillite, contrôle les données et achète les gouvernements. Un empire technologique mondial.</a:t>
            </a: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6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4653280" y="3537585"/>
            <a:ext cx="526859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Comparaison avec la Chine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2147779" y="3827956"/>
            <a:ext cx="779622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 Corp = Apple + Amazon + état chinois en boss final. Si tu crains Tencent, tu vas adorer haïr E Corp. Le mal absolu.</a:t>
            </a:r>
            <a:endParaRPr lang="en-US" sz="1600" dirty="0"/>
          </a:p>
        </p:txBody>
      </p:sp>
      <p:sp>
        <p:nvSpPr>
          <p:cNvPr id="26" name="Shape 19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20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2412629" y="5109822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Ils ont ton prêt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2321560" y="5400040"/>
            <a:ext cx="815403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série montre que les géants technologiques ont déjà ton prêt étudiant. Une critique acerbe du capitalisme moderne.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3-d2nf7h98bjvh7rlj067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7250" y="8170"/>
            <a:ext cx="9474200" cy="6858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1-d2nf7gp8bjvh7rlj064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5216" y="-618275"/>
            <a:ext cx="13036152" cy="789689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691721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779722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867722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955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043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0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4227329" y="3421889"/>
            <a:ext cx="2335715" cy="2755103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404541" dist="103040" dir="13500000">
              <a:srgbClr val="517bda">
                <a:alpha val="63529"/>
              </a:srgbClr>
            </a:outerShdw>
          </a:effectLst>
        </p:spPr>
      </p:sp>
      <p:sp>
        <p:nvSpPr>
          <p:cNvPr id="19" name="Text 14"/>
          <p:cNvSpPr/>
          <p:nvPr/>
        </p:nvSpPr>
        <p:spPr>
          <a:xfrm>
            <a:off x="4227329" y="3421889"/>
            <a:ext cx="2335715" cy="27551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1" name="Text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3" descr="https://kimi-img.moonshot.cn/pub/slides/slides_tmpl/image/25-08-27-20:02:12-d2nf7h18bjvh7rlj064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330" y="3327499"/>
            <a:ext cx="2514600" cy="28702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694872" y="1783171"/>
            <a:ext cx="4919932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Hack plus que nerd</a:t>
            </a:r>
            <a:endParaRPr lang="en-US" sz="1600" dirty="0"/>
          </a:p>
        </p:txBody>
      </p:sp>
      <p:pic>
        <p:nvPicPr>
          <p:cNvPr id="24" name="Image 4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38" y="1280240"/>
            <a:ext cx="1371600" cy="3048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169630" y="3283282"/>
            <a:ext cx="342138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Vaporwave et anti-capitalisme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084971" y="3608771"/>
            <a:ext cx="4053944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série combine vaporwave, anti-capitalisme, glitch art, et une OST culte. Même ta grand-mère va feel le drama familial. Un mélange parfait pour les fans de cyberpunk.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S2 Backlash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316708" y="1979810"/>
            <a:ext cx="6875424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16708" y="1979810"/>
            <a:ext cx="6875424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2:13-d2nf7h98bjvh7rlj066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8" y="1979809"/>
            <a:ext cx="3120319" cy="189589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3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5" name="Text 11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 rot="13500000">
            <a:off x="4389082" y="2283179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7" name="Text 13"/>
          <p:cNvSpPr/>
          <p:nvPr/>
        </p:nvSpPr>
        <p:spPr>
          <a:xfrm rot="13500000">
            <a:off x="4389082" y="2283179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980841" y="4045676"/>
            <a:ext cx="6875424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980841" y="4045676"/>
            <a:ext cx="6875424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 rot="13500000">
            <a:off x="1053215" y="4349045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1" name="Text 17"/>
          <p:cNvSpPr/>
          <p:nvPr/>
        </p:nvSpPr>
        <p:spPr>
          <a:xfrm rot="13500000">
            <a:off x="1053215" y="4349045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3352616" y="3064564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3352616" y="3064564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5400" b="1" dirty="0">
                <a:solidFill>
                  <a:srgbClr val="FFFFFF"/>
                </a:solidFill>
                <a:latin typeface="PingFang SC Semibold" pitchFamily="34" charset="0"/>
                <a:ea typeface="PingFang SC Semibold" pitchFamily="34" charset="-122"/>
                <a:cs typeface="PingFang SC Semibold" pitchFamily="34" charset="-120"/>
              </a:rPr>
              <a:t>02</a:t>
            </a:r>
            <a:endParaRPr lang="en-US" sz="1600" dirty="0"/>
          </a:p>
        </p:txBody>
      </p:sp>
      <p:pic>
        <p:nvPicPr>
          <p:cNvPr id="26" name="Image 2" descr="https://kimi-img.moonshot.cn/pub/slides/slides_tmpl/image/25-08-27-20:02:13-d2nf7h98bjvh7rlj0670.jp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8071813" y="4028147"/>
            <a:ext cx="3120319" cy="1926675"/>
          </a:xfrm>
          <a:prstGeom prst="rect">
            <a:avLst/>
          </a:prstGeom>
        </p:spPr>
      </p:pic>
      <p:sp>
        <p:nvSpPr>
          <p:cNvPr id="27" name="Shape 22"/>
          <p:cNvSpPr/>
          <p:nvPr/>
        </p:nvSpPr>
        <p:spPr>
          <a:xfrm>
            <a:off x="8164596" y="3951923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3"/>
          <p:cNvSpPr/>
          <p:nvPr/>
        </p:nvSpPr>
        <p:spPr>
          <a:xfrm>
            <a:off x="8164596" y="3951923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Prison mentale vs Prison Break</a:t>
            </a:r>
            <a:endParaRPr lang="en-US" sz="1600" dirty="0"/>
          </a:p>
        </p:txBody>
      </p:sp>
      <p:pic>
        <p:nvPicPr>
          <p:cNvPr id="30" name="Image 3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4753241" y="2254924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Elliot inside</a:t>
            </a:r>
            <a:endParaRPr lang="en-US" sz="1600" dirty="0"/>
          </a:p>
        </p:txBody>
      </p:sp>
      <p:sp>
        <p:nvSpPr>
          <p:cNvPr id="32" name="Text 26"/>
          <p:cNvSpPr/>
          <p:nvPr/>
        </p:nvSpPr>
        <p:spPr>
          <a:xfrm>
            <a:off x="4419335" y="2644032"/>
            <a:ext cx="6678322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Elliot est enfermé dans sa propre tête, une prison mentale pire que celle de Prison Break. Le vrai mur est dans sa tête.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1406579" y="4320790"/>
            <a:ext cx="41946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Facepalm Scofield</a:t>
            </a:r>
            <a:endParaRPr lang="en-US" sz="1600" dirty="0"/>
          </a:p>
        </p:txBody>
      </p:sp>
      <p:sp>
        <p:nvSpPr>
          <p:cNvPr id="34" name="Text 28"/>
          <p:cNvSpPr/>
          <p:nvPr/>
        </p:nvSpPr>
        <p:spPr>
          <a:xfrm>
            <a:off x="1083468" y="4709898"/>
            <a:ext cx="6678322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Mème Scofield facepalm pour illustrer la frustration d’Elliot. Parfois le firewall c’est toi, pas la NSA.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5-d2nf7hp8bjvh7rlj06d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10" y="2217961"/>
            <a:ext cx="15315171" cy="8298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8-27-20:02:15-d2nf7hp8bjvh7rlj06e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85" y="2432913"/>
            <a:ext cx="1193800" cy="11938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3" descr="https://kimi-img.moonshot.cn/pub/slides/slides_tmpl/image/25-08-27-20:02:15-d2nf7hp8bjvh7rlj06e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13" y="1664817"/>
            <a:ext cx="1193800" cy="1193800"/>
          </a:xfrm>
          <a:prstGeom prst="rect">
            <a:avLst/>
          </a:prstGeom>
        </p:spPr>
      </p:pic>
      <p:pic>
        <p:nvPicPr>
          <p:cNvPr id="14" name="Image 4" descr="https://kimi-img.moonshot.cn/pub/slides/slides_tmpl/image/25-08-27-20:02:15-d2nf7hp8bjvh7rlj06e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985" y="2451201"/>
            <a:ext cx="1193800" cy="1193800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6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Alliés qui deviennent snakes</a:t>
            </a:r>
            <a:endParaRPr lang="en-US" sz="1600" dirty="0"/>
          </a:p>
        </p:txBody>
      </p:sp>
      <p:pic>
        <p:nvPicPr>
          <p:cNvPr id="18" name="Image 5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19" name="Shape 11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2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906167" y="3573655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Best friend ou traitre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824230" y="3974465"/>
            <a:ext cx="333883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Meilleur ami ou traître ? 50/50 chaque épisode. La confiance est aussi volatile que le marché des cryptos.</a:t>
            </a:r>
            <a:endParaRPr lang="en-US" sz="1600" dirty="0"/>
          </a:p>
        </p:txBody>
      </p:sp>
      <p:sp>
        <p:nvSpPr>
          <p:cNvPr id="23" name="Shape 15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6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17"/>
          <p:cNvSpPr/>
          <p:nvPr/>
        </p:nvSpPr>
        <p:spPr>
          <a:xfrm>
            <a:off x="4582055" y="2823847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Meme Drake NO/YES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4500245" y="3225165"/>
            <a:ext cx="333883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Meme Drake NO/YES sur le choix des alliés. Pas de spoil, juste vibe : swipe droit peut valoir mort.</a:t>
            </a: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0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1"/>
          <p:cNvSpPr/>
          <p:nvPr/>
        </p:nvSpPr>
        <p:spPr>
          <a:xfrm>
            <a:off x="8129927" y="3555367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Trust is crypto-volatile</a:t>
            </a:r>
            <a:endParaRPr lang="en-US" sz="1600" dirty="0"/>
          </a:p>
        </p:txBody>
      </p:sp>
      <p:sp>
        <p:nvSpPr>
          <p:cNvPr id="30" name="Text 22"/>
          <p:cNvSpPr/>
          <p:nvPr/>
        </p:nvSpPr>
        <p:spPr>
          <a:xfrm>
            <a:off x="8047990" y="3956685"/>
            <a:ext cx="335343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confiance est aussi volatile que le marché des cryptos. Chaque décision est un risque.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3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5-d2nf7hp8bjvh7rlj06cg.png">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4208502" y="9806"/>
            <a:ext cx="8583481" cy="55836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20:02:13-d2nf7h98bjvh7rlj068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1" y="2209021"/>
            <a:ext cx="1562100" cy="15621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2:13-d2nf7h98bjvh7rlj068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363" y="4275565"/>
            <a:ext cx="1562100" cy="1562100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1" name="Text 15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Dark Army = Russie 2016 turbo</a:t>
            </a:r>
            <a:endParaRPr lang="en-US" sz="1600" dirty="0"/>
          </a:p>
        </p:txBody>
      </p:sp>
      <p:pic>
        <p:nvPicPr>
          <p:cNvPr id="23" name="Image 4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4" name="Shape 17"/>
          <p:cNvSpPr/>
          <p:nvPr/>
        </p:nvSpPr>
        <p:spPr>
          <a:xfrm>
            <a:off x="1158534" y="2671914"/>
            <a:ext cx="785214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8"/>
          <p:cNvSpPr/>
          <p:nvPr/>
        </p:nvSpPr>
        <p:spPr>
          <a:xfrm>
            <a:off x="1158534" y="2671914"/>
            <a:ext cx="785214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2375632" y="2300337"/>
            <a:ext cx="3897151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Hack élections et désinfo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2288749" y="2593172"/>
            <a:ext cx="5084324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Hack élections, bots, désinfo, budget infini. Dark Army fait passer Fancy Bear pour des scouts. Leur backdoor est plus clean que ta cuisine.</a:t>
            </a:r>
            <a:endParaRPr lang="en-US" sz="1600" dirty="0"/>
          </a:p>
        </p:txBody>
      </p:sp>
      <p:sp>
        <p:nvSpPr>
          <p:cNvPr id="28" name="Shape 21"/>
          <p:cNvSpPr/>
          <p:nvPr/>
        </p:nvSpPr>
        <p:spPr>
          <a:xfrm>
            <a:off x="3409950" y="4730750"/>
            <a:ext cx="63563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2"/>
          <p:cNvSpPr/>
          <p:nvPr/>
        </p:nvSpPr>
        <p:spPr>
          <a:xfrm>
            <a:off x="3409950" y="4730750"/>
            <a:ext cx="63563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4609816" y="4352137"/>
            <a:ext cx="3875816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5D chess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4508588" y="4645750"/>
            <a:ext cx="5084322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Tease : 5D chess, tu fais sudoku. Leur stratégie est si complexe que tu ne verras pas venir le coup.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4-d2nf7hh8bjvh7rlj069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398" y="-304800"/>
            <a:ext cx="13029241" cy="7676341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91721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1"/>
          <p:cNvSpPr/>
          <p:nvPr/>
        </p:nvSpPr>
        <p:spPr>
          <a:xfrm>
            <a:off x="779722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6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0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145102" dist="50800" dir="2700000">
              <a:srgbClr val="ffffff">
                <a:alpha val="76078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 rot="13500000">
            <a:off x="669125" y="3016063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0" name="Text 16"/>
          <p:cNvSpPr/>
          <p:nvPr/>
        </p:nvSpPr>
        <p:spPr>
          <a:xfrm rot="13500000">
            <a:off x="669125" y="3016063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 WTF moment karaoke</a:t>
            </a:r>
            <a:endParaRPr lang="en-US" sz="1600" dirty="0"/>
          </a:p>
        </p:txBody>
      </p:sp>
      <p:pic>
        <p:nvPicPr>
          <p:cNvPr id="22" name="Image 2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1037766" y="2987561"/>
            <a:ext cx="342138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Karaoke + shootout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643809" y="3365557"/>
            <a:ext cx="7241667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Scène culte : karaoke + shootout + sitcom rire. Capture Elliot sourire creepy. Teaser : tu vas rire, puis te sentir sale. Pas de contexte, juste vibe : Tarantino rencontre Black Mirror.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98525" y="2997835"/>
            <a:ext cx="3397885" cy="353314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98525" y="2997835"/>
            <a:ext cx="3397885" cy="3533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8-27-20:02:16-d2nf7i18bjvh7rlj06f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60" y="5375275"/>
            <a:ext cx="3150235" cy="11557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8-27-20:02:16-d2nf7i18bjvh7rlj06g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295" y="1855470"/>
            <a:ext cx="3225800" cy="11684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2:16-d2nf7i18bjvh7rlj06g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55" y="1840230"/>
            <a:ext cx="3430905" cy="125476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rot="13500000">
            <a:off x="927735" y="3230245"/>
            <a:ext cx="190500" cy="204470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7" name="Text 11"/>
          <p:cNvSpPr/>
          <p:nvPr/>
        </p:nvSpPr>
        <p:spPr>
          <a:xfrm rot="13500000">
            <a:off x="927735" y="3230245"/>
            <a:ext cx="190500" cy="204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8203565" y="2997835"/>
            <a:ext cx="3220720" cy="353314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8203565" y="2997835"/>
            <a:ext cx="3220720" cy="3533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 rot="13500000">
            <a:off x="8204943" y="3242306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1" name="Text 15"/>
          <p:cNvSpPr/>
          <p:nvPr/>
        </p:nvSpPr>
        <p:spPr>
          <a:xfrm rot="13500000">
            <a:off x="8204943" y="3242306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4595495" y="1845945"/>
            <a:ext cx="3145155" cy="35293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4595495" y="1845945"/>
            <a:ext cx="314515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 rot="13500000">
            <a:off x="4629803" y="2071497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5" name="Text 19"/>
          <p:cNvSpPr/>
          <p:nvPr/>
        </p:nvSpPr>
        <p:spPr>
          <a:xfrm rot="13500000">
            <a:off x="4629803" y="2071497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Economie du désastre</a:t>
            </a:r>
            <a:endParaRPr lang="en-US" sz="1600" dirty="0"/>
          </a:p>
        </p:txBody>
      </p:sp>
      <p:pic>
        <p:nvPicPr>
          <p:cNvPr id="27" name="Image 4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8" name="Shape 21"/>
          <p:cNvSpPr/>
          <p:nvPr/>
        </p:nvSpPr>
        <p:spPr>
          <a:xfrm>
            <a:off x="1222375" y="2474595"/>
            <a:ext cx="70104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2"/>
          <p:cNvSpPr/>
          <p:nvPr/>
        </p:nvSpPr>
        <p:spPr>
          <a:xfrm>
            <a:off x="1222375" y="2474595"/>
            <a:ext cx="70104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1247140" y="3228340"/>
            <a:ext cx="289306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 Coin remplace cash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898525" y="3739515"/>
            <a:ext cx="3397885" cy="2762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 Coin remplace cash, banques coulent, taux = meme. Si tu crois BTC volatile, attends E Coin.</a:t>
            </a:r>
            <a:endParaRPr lang="en-US" sz="1600" dirty="0"/>
          </a:p>
        </p:txBody>
      </p:sp>
      <p:sp>
        <p:nvSpPr>
          <p:cNvPr id="32" name="Shape 25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6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4938395" y="2058035"/>
            <a:ext cx="268732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4594860" y="2568575"/>
            <a:ext cx="322580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 : ton Livret A devient collector. Investis en popcorn, pas en actions.</a:t>
            </a:r>
            <a:endParaRPr lang="en-US" sz="1600" dirty="0"/>
          </a:p>
        </p:txBody>
      </p:sp>
      <p:sp>
        <p:nvSpPr>
          <p:cNvPr id="36" name="Shape 29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7" name="Text 30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1"/>
          <p:cNvSpPr/>
          <p:nvPr/>
        </p:nvSpPr>
        <p:spPr>
          <a:xfrm>
            <a:off x="8575675" y="3228340"/>
            <a:ext cx="2726690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Hook : investis en popcorn</a:t>
            </a:r>
            <a:endParaRPr lang="en-US" sz="1600" dirty="0"/>
          </a:p>
        </p:txBody>
      </p:sp>
      <p:sp>
        <p:nvSpPr>
          <p:cNvPr id="39" name="Text 32"/>
          <p:cNvSpPr/>
          <p:nvPr/>
        </p:nvSpPr>
        <p:spPr>
          <a:xfrm>
            <a:off x="8202295" y="3739515"/>
            <a:ext cx="317563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meilleur investissement pour suivre la série ? Du popcorn. La réalité est parfois plus folle que la fiction.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S3 Peak Chaos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8" name="Image 1" descr="https://kimi-img.moonshot.cn/pub/slides/slides_tmpl/image/25-08-27-20:02:14-d2nf7hh8bjvh7rlj069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55" y="1655432"/>
            <a:ext cx="6896100" cy="241300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20:02:14-d2nf7hh8bjvh7rlj069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35" y="3886568"/>
            <a:ext cx="6896100" cy="24130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 rot="13500000">
            <a:off x="4011449" y="2163980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0" name="Text 15"/>
          <p:cNvSpPr/>
          <p:nvPr/>
        </p:nvSpPr>
        <p:spPr>
          <a:xfrm rot="13500000">
            <a:off x="4011449" y="2163980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 rot="13500000">
            <a:off x="5105057" y="4359683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2" name="Text 17"/>
          <p:cNvSpPr/>
          <p:nvPr/>
        </p:nvSpPr>
        <p:spPr>
          <a:xfrm rot="13500000">
            <a:off x="5105057" y="4359683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4" name="Text 1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5" name="Image 3" descr="https://kimi-img.moonshot.cn/pub/slides/slides_tmpl/image/25-08-27-20:02:14-d2nf7hh8bjvh7rlj06a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190" y="4097938"/>
            <a:ext cx="3124200" cy="1892300"/>
          </a:xfrm>
          <a:prstGeom prst="rect">
            <a:avLst/>
          </a:prstGeom>
        </p:spPr>
      </p:pic>
      <p:pic>
        <p:nvPicPr>
          <p:cNvPr id="26" name="Image 4" descr="https://kimi-img.moonshot.cn/pub/slides/slides_tmpl/image/25-08-27-20:02:14-d2nf7hh8bjvh7rlj06a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0" y="1854716"/>
            <a:ext cx="3124200" cy="19050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Elections hackées 2016 vibes</a:t>
            </a:r>
            <a:endParaRPr lang="en-US" sz="1600" dirty="0"/>
          </a:p>
        </p:txBody>
      </p:sp>
      <p:pic>
        <p:nvPicPr>
          <p:cNvPr id="28" name="Image 5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4363924" y="2135725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Urnes truquées</a:t>
            </a:r>
            <a:endParaRPr lang="en-US" sz="1600" dirty="0"/>
          </a:p>
        </p:txBody>
      </p:sp>
      <p:sp>
        <p:nvSpPr>
          <p:cNvPr id="30" name="Text 22"/>
          <p:cNvSpPr/>
          <p:nvPr/>
        </p:nvSpPr>
        <p:spPr>
          <a:xfrm>
            <a:off x="4041702" y="2524833"/>
            <a:ext cx="6678322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Urnes truquées, fake news, ingérence. Teaser : tu revois CNN en 4K. La réalité dépasse parfois la fiction.</a:t>
            </a:r>
            <a:endParaRPr lang="en-US" sz="1600" dirty="0"/>
          </a:p>
        </p:txBody>
      </p:sp>
      <p:sp>
        <p:nvSpPr>
          <p:cNvPr id="31" name="Text 23"/>
          <p:cNvSpPr/>
          <p:nvPr/>
        </p:nvSpPr>
        <p:spPr>
          <a:xfrm>
            <a:off x="5457532" y="4331428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5135310" y="4720536"/>
            <a:ext cx="6678322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 : vote compté, mais pas celui que tu crois. La vérité est souvent plus complexe qu’elle n’y paraît.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2g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1363" y="-11130"/>
            <a:ext cx="12203363" cy="68710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8-27-20:02:06-d2nf7fh8bjvh7rlj05v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68" y="2174555"/>
            <a:ext cx="723900" cy="1511962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8-27-20:02:06-d2nf7fh8bjvh7rlj05v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70" y="2174555"/>
            <a:ext cx="723900" cy="1511962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8-27-20:02:06-d2nf7fh8bjvh7rlj05v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360" y="2174555"/>
            <a:ext cx="723900" cy="1511962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8-27-20:02:06-d2nf7fh8bjvh7rlj05v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868" y="3780616"/>
            <a:ext cx="723900" cy="1511962"/>
          </a:xfrm>
          <a:prstGeom prst="rect">
            <a:avLst/>
          </a:prstGeom>
        </p:spPr>
      </p:pic>
      <p:pic>
        <p:nvPicPr>
          <p:cNvPr id="20" name="Image 5" descr="https://kimi-img.moonshot.cn/pub/slides/slides_tmpl/image/25-08-27-20:02:06-d2nf7fh8bjvh7rlj05v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270" y="3780616"/>
            <a:ext cx="723900" cy="1511962"/>
          </a:xfrm>
          <a:prstGeom prst="rect">
            <a:avLst/>
          </a:prstGeom>
        </p:spPr>
      </p:pic>
      <p:pic>
        <p:nvPicPr>
          <p:cNvPr id="21" name="Image 6" descr="https://kimi-img.moonshot.cn/pub/slides/slides_tmpl/image/25-08-27-20:02:06-d2nf7fh8bjvh7rlj05v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9360" y="3780616"/>
            <a:ext cx="723900" cy="1511962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21377" y="941261"/>
            <a:ext cx="326001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827415" y="600948"/>
            <a:ext cx="1091646" cy="460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517BD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24" name="Image 7" descr="https://kimi-img.moonshot.cn/pub/slides/slides_tmpl/image/25-08-27-20:02:05-d2nf7f98bjvh7rlj05t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5784" y="1395748"/>
            <a:ext cx="355600" cy="304800"/>
          </a:xfrm>
          <a:prstGeom prst="rect">
            <a:avLst/>
          </a:prstGeom>
        </p:spPr>
      </p:pic>
      <p:sp>
        <p:nvSpPr>
          <p:cNvPr id="25" name="Shape 15"/>
          <p:cNvSpPr/>
          <p:nvPr/>
        </p:nvSpPr>
        <p:spPr>
          <a:xfrm>
            <a:off x="1613338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6"/>
          <p:cNvSpPr/>
          <p:nvPr/>
        </p:nvSpPr>
        <p:spPr>
          <a:xfrm>
            <a:off x="1613338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7" name="Text 17"/>
          <p:cNvSpPr/>
          <p:nvPr/>
        </p:nvSpPr>
        <p:spPr>
          <a:xfrm>
            <a:off x="1613337" y="2954311"/>
            <a:ext cx="30351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 cyberblast</a:t>
            </a:r>
            <a:endParaRPr lang="en-US" sz="1600" dirty="0"/>
          </a:p>
        </p:txBody>
      </p:sp>
      <p:sp>
        <p:nvSpPr>
          <p:cNvPr id="28" name="Shape 18"/>
          <p:cNvSpPr/>
          <p:nvPr/>
        </p:nvSpPr>
        <p:spPr>
          <a:xfrm>
            <a:off x="4985740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19"/>
          <p:cNvSpPr/>
          <p:nvPr/>
        </p:nvSpPr>
        <p:spPr>
          <a:xfrm>
            <a:off x="4985740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4985739" y="2954311"/>
            <a:ext cx="30351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S1 Starter</a:t>
            </a:r>
            <a:endParaRPr lang="en-US" sz="1600" dirty="0"/>
          </a:p>
        </p:txBody>
      </p:sp>
      <p:sp>
        <p:nvSpPr>
          <p:cNvPr id="31" name="Shape 21"/>
          <p:cNvSpPr/>
          <p:nvPr/>
        </p:nvSpPr>
        <p:spPr>
          <a:xfrm>
            <a:off x="8365830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Text 22"/>
          <p:cNvSpPr/>
          <p:nvPr/>
        </p:nvSpPr>
        <p:spPr>
          <a:xfrm>
            <a:off x="8365830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23"/>
          <p:cNvSpPr/>
          <p:nvPr/>
        </p:nvSpPr>
        <p:spPr>
          <a:xfrm>
            <a:off x="8365829" y="2954311"/>
            <a:ext cx="30351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S2 Backlash</a:t>
            </a:r>
            <a:endParaRPr lang="en-US" sz="1600" dirty="0"/>
          </a:p>
        </p:txBody>
      </p:sp>
      <p:sp>
        <p:nvSpPr>
          <p:cNvPr id="34" name="Shape 24"/>
          <p:cNvSpPr/>
          <p:nvPr/>
        </p:nvSpPr>
        <p:spPr>
          <a:xfrm>
            <a:off x="1613338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Text 25"/>
          <p:cNvSpPr/>
          <p:nvPr/>
        </p:nvSpPr>
        <p:spPr>
          <a:xfrm>
            <a:off x="1613338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6" name="Text 26"/>
          <p:cNvSpPr/>
          <p:nvPr/>
        </p:nvSpPr>
        <p:spPr>
          <a:xfrm>
            <a:off x="1613337" y="4560372"/>
            <a:ext cx="30351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S3 Peak Chaos</a:t>
            </a:r>
            <a:endParaRPr lang="en-US" sz="1600" dirty="0"/>
          </a:p>
        </p:txBody>
      </p:sp>
      <p:sp>
        <p:nvSpPr>
          <p:cNvPr id="37" name="Shape 27"/>
          <p:cNvSpPr/>
          <p:nvPr/>
        </p:nvSpPr>
        <p:spPr>
          <a:xfrm>
            <a:off x="4985740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8" name="Text 28"/>
          <p:cNvSpPr/>
          <p:nvPr/>
        </p:nvSpPr>
        <p:spPr>
          <a:xfrm>
            <a:off x="4985740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9" name="Text 29"/>
          <p:cNvSpPr/>
          <p:nvPr/>
        </p:nvSpPr>
        <p:spPr>
          <a:xfrm>
            <a:off x="4985739" y="4560372"/>
            <a:ext cx="30351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S4 Endgame</a:t>
            </a:r>
            <a:endParaRPr lang="en-US" sz="1600" dirty="0"/>
          </a:p>
        </p:txBody>
      </p:sp>
      <p:sp>
        <p:nvSpPr>
          <p:cNvPr id="40" name="Shape 30"/>
          <p:cNvSpPr/>
          <p:nvPr/>
        </p:nvSpPr>
        <p:spPr>
          <a:xfrm>
            <a:off x="8365830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1" name="Text 31"/>
          <p:cNvSpPr/>
          <p:nvPr/>
        </p:nvSpPr>
        <p:spPr>
          <a:xfrm>
            <a:off x="8365830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2" name="Text 32"/>
          <p:cNvSpPr/>
          <p:nvPr/>
        </p:nvSpPr>
        <p:spPr>
          <a:xfrm>
            <a:off x="8365829" y="4560372"/>
            <a:ext cx="30351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Outro flex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o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7-d2nf7i98bjvh7rlj06mg.png">    </p:cNvPr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1041" y="0"/>
            <a:ext cx="538480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8-27-20:02:17-d2nf7i98bjvh7rlj06l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549" y="807440"/>
            <a:ext cx="1435100" cy="14478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0" name="Image 4" descr="https://kimi-img.moonshot.cn/pub/slides/slides_tmpl/image/25-08-27-20:02:17-d2nf7i98bjvh7rlj06l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189" y="2636240"/>
            <a:ext cx="1435100" cy="1447800"/>
          </a:xfrm>
          <a:prstGeom prst="rect">
            <a:avLst/>
          </a:prstGeom>
        </p:spPr>
      </p:pic>
      <p:pic>
        <p:nvPicPr>
          <p:cNvPr id="21" name="Image 5" descr="https://kimi-img.moonshot.cn/pub/slides/slides_tmpl/image/25-08-27-20:02:17-d2nf7i98bjvh7rlj06l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989" y="4501616"/>
            <a:ext cx="1435100" cy="14478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42215" y="2826876"/>
            <a:ext cx="3569045" cy="12571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quantique Whiterose</a:t>
            </a:r>
            <a:endParaRPr lang="en-US" sz="1600" dirty="0"/>
          </a:p>
        </p:txBody>
      </p:sp>
      <p:pic>
        <p:nvPicPr>
          <p:cNvPr id="23" name="Image 6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2323945"/>
            <a:ext cx="1371600" cy="304800"/>
          </a:xfrm>
          <a:prstGeom prst="rect">
            <a:avLst/>
          </a:prstGeom>
        </p:spPr>
      </p:pic>
      <p:sp>
        <p:nvSpPr>
          <p:cNvPr id="24" name="Shape 15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6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17"/>
          <p:cNvSpPr/>
          <p:nvPr/>
        </p:nvSpPr>
        <p:spPr>
          <a:xfrm>
            <a:off x="5467550" y="1040364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Serveurs froids</a:t>
            </a:r>
            <a:endParaRPr lang="en-US" sz="1600" dirty="0"/>
          </a:p>
        </p:txBody>
      </p:sp>
      <p:sp>
        <p:nvSpPr>
          <p:cNvPr id="27" name="Text 18"/>
          <p:cNvSpPr/>
          <p:nvPr/>
        </p:nvSpPr>
        <p:spPr>
          <a:xfrm>
            <a:off x="5376266" y="1440456"/>
            <a:ext cx="5828116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Serveurs froids, timelines parallèles, 2049 feels. Teaser : physique + feelings = boom.</a:t>
            </a:r>
            <a:endParaRPr lang="en-US" sz="1600" dirty="0"/>
          </a:p>
        </p:txBody>
      </p:sp>
      <p:sp>
        <p:nvSpPr>
          <p:cNvPr id="28" name="Shape 19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0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1"/>
          <p:cNvSpPr/>
          <p:nvPr/>
        </p:nvSpPr>
        <p:spPr>
          <a:xfrm>
            <a:off x="6018879" y="2855717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</a:t>
            </a:r>
            <a:endParaRPr lang="en-US" sz="1600" dirty="0"/>
          </a:p>
        </p:txBody>
      </p:sp>
      <p:sp>
        <p:nvSpPr>
          <p:cNvPr id="31" name="Text 22"/>
          <p:cNvSpPr/>
          <p:nvPr/>
        </p:nvSpPr>
        <p:spPr>
          <a:xfrm>
            <a:off x="5927595" y="3250296"/>
            <a:ext cx="5828116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 : la vraie réponse est 42 en binaire. La complexité de la machine quantique est au-delà de l’entendement humain.</a:t>
            </a:r>
            <a:endParaRPr lang="en-US" sz="1600" dirty="0"/>
          </a:p>
        </p:txBody>
      </p:sp>
      <p:sp>
        <p:nvSpPr>
          <p:cNvPr id="32" name="Shape 23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4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25"/>
          <p:cNvSpPr/>
          <p:nvPr/>
        </p:nvSpPr>
        <p:spPr>
          <a:xfrm>
            <a:off x="5548232" y="4738305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Take : si Tenet t’a perdu</a:t>
            </a:r>
            <a:endParaRPr lang="en-US" sz="1600" dirty="0"/>
          </a:p>
        </p:txBody>
      </p:sp>
      <p:sp>
        <p:nvSpPr>
          <p:cNvPr id="35" name="Text 26"/>
          <p:cNvSpPr/>
          <p:nvPr/>
        </p:nvSpPr>
        <p:spPr>
          <a:xfrm>
            <a:off x="5456948" y="5147444"/>
            <a:ext cx="5828116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Take : si Tenet t’a perdu, ici c’est pire. La série pousse les limites de la compréhension.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0-d2nf7gh8bjvh7rlj0620.png">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-2477606" y="0"/>
            <a:ext cx="10283690" cy="6864626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891530" y="2545080"/>
            <a:ext cx="5509260" cy="336677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891530" y="2545080"/>
            <a:ext cx="5509260" cy="3366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91721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779722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867722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955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43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7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0" name="Text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 rot="13500000">
            <a:off x="6011545" y="2965450"/>
            <a:ext cx="301625" cy="274955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2" name="Text 18"/>
          <p:cNvSpPr/>
          <p:nvPr/>
        </p:nvSpPr>
        <p:spPr>
          <a:xfrm rot="13500000">
            <a:off x="6011545" y="2965450"/>
            <a:ext cx="301625" cy="274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Probas survie persos</a:t>
            </a:r>
            <a:endParaRPr lang="en-US" sz="1600" dirty="0"/>
          </a:p>
        </p:txBody>
      </p:sp>
      <p:pic>
        <p:nvPicPr>
          <p:cNvPr id="24" name="Image 2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6520180" y="2898775"/>
            <a:ext cx="493141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Elliot 60 %, Darlene 45 %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6055995" y="3145790"/>
            <a:ext cx="5267325" cy="2382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Elliot 60 %, Darlene 45 %, Dom 30 %, reste RNG. Meme Squid Game stats. Teaser : parie avec tes potes, perds un shot par mort.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9" name="Image 1" descr="https://kimi-img.moonshot.cn/pub/slides/slides_tmpl/image/25-08-27-20:02:15-d2nf7hp8bjvh7rlj06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8" y="2212275"/>
            <a:ext cx="210853" cy="210853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20:02:15-d2nf7hp8bjvh7rlj06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28" y="4027628"/>
            <a:ext cx="210853" cy="210853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2" name="Text 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3" descr="https://kimi-img.moonshot.cn/pub/slides/slides_tmpl/image/25-08-27-20:02:16-d2nf7i18bjvh7rlj06f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883" y="0"/>
            <a:ext cx="4256254" cy="6858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Roast des secondaires</a:t>
            </a:r>
            <a:endParaRPr lang="en-US" sz="1600" dirty="0"/>
          </a:p>
        </p:txBody>
      </p:sp>
      <p:pic>
        <p:nvPicPr>
          <p:cNvPr id="15" name="Image 4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68801" y="2177261"/>
            <a:ext cx="3989683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Angela = CEO Karen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88359" y="2434766"/>
            <a:ext cx="5777902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Angela = CEO Karen, Tyrell = Elon goth, Irving = tueur bibliothécaire. Take : ils volent chaque scène, puis ton sommeil.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968801" y="3992614"/>
            <a:ext cx="3989683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888359" y="4250119"/>
            <a:ext cx="5777902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spoil, juste punchlines : swipe pour voir qui ghoste qui. Les personnages secondaires sont aussi importants que les principaux.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6-d2nf7i18bjvh7rlj06h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05" y="3530641"/>
            <a:ext cx="1219200" cy="11938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6-d2nf7i18bjvh7rlj06h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29" y="3352309"/>
            <a:ext cx="9345841" cy="147565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3" descr="https://kimi-img.moonshot.cn/pub/slides/slides_tmpl/image/25-08-27-20:02:16-d2nf7i18bjvh7rlj06h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1" y="1758451"/>
            <a:ext cx="9345841" cy="1475659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8-27-20:02:16-d2nf7i18bjvh7rlj06h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53" y="4953211"/>
            <a:ext cx="9345841" cy="1475659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3071468" y="5410561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sx="100000" sy="100000" kx="0" ky="0" algn="bl" rotWithShape="0" blurRad="290837" dist="50607" dir="2700000">
              <a:srgbClr val="5684e9">
                <a:alpha val="96078"/>
              </a:srgbClr>
            </a:outerShdw>
          </a:effectLst>
        </p:spPr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>
            <a:off x="797767" y="2160937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sx="100000" sy="100000" kx="0" ky="0" algn="bl" rotWithShape="0" blurRad="290837" dist="50607" dir="2700000">
              <a:srgbClr val="5684e9">
                <a:alpha val="96078"/>
              </a:srgbClr>
            </a:outerShdw>
          </a:effectLst>
        </p:spPr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>
            <a:off x="1738632" y="3754795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sx="100000" sy="100000" kx="0" ky="0" algn="bl" rotWithShape="0" blurRad="290837" dist="50607" dir="2700000">
              <a:srgbClr val="5684e9">
                <a:alpha val="96078"/>
              </a:srgbClr>
            </a:outerShdw>
          </a:effectLst>
        </p:spPr>
      </p:sp>
      <p:sp>
        <p:nvSpPr>
          <p:cNvPr id="20" name="Text 13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Capitalisme 3.0 en fumée</a:t>
            </a:r>
            <a:endParaRPr lang="en-US" sz="1600" dirty="0"/>
          </a:p>
        </p:txBody>
      </p:sp>
      <p:pic>
        <p:nvPicPr>
          <p:cNvPr id="22" name="Image 5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3" name="Shape 15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6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17"/>
          <p:cNvSpPr/>
          <p:nvPr/>
        </p:nvSpPr>
        <p:spPr>
          <a:xfrm>
            <a:off x="1599543" y="1897632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Dette effacée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1508259" y="2174549"/>
            <a:ext cx="7796220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Dette effacée mais tyrannie tech + politique reste. Take : effacer passé ≠ libérer futur.</a:t>
            </a: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0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1"/>
          <p:cNvSpPr/>
          <p:nvPr/>
        </p:nvSpPr>
        <p:spPr>
          <a:xfrm>
            <a:off x="2552033" y="3469994"/>
            <a:ext cx="486849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Teaser : tu vas root pour le hacker</a:t>
            </a:r>
            <a:endParaRPr lang="en-US" sz="1600" dirty="0"/>
          </a:p>
        </p:txBody>
      </p:sp>
      <p:sp>
        <p:nvSpPr>
          <p:cNvPr id="30" name="Text 22"/>
          <p:cNvSpPr/>
          <p:nvPr/>
        </p:nvSpPr>
        <p:spPr>
          <a:xfrm>
            <a:off x="2460749" y="3746911"/>
            <a:ext cx="7796220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Teaser : tu vas root pour le hacker, puis douter. La morale est souvent grise.</a:t>
            </a:r>
            <a:endParaRPr lang="en-US" sz="1600" dirty="0"/>
          </a:p>
        </p:txBody>
      </p:sp>
      <p:sp>
        <p:nvSpPr>
          <p:cNvPr id="31" name="Shape 23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Text 24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3882681" y="5122551"/>
            <a:ext cx="456369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Hook : vpn on, conscience off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3791397" y="5399467"/>
            <a:ext cx="7720665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Hook : vpn on, conscience off. La sécurité est une priorité dans ce monde chaotique.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S4 Endgame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6-d2nf7i18bjvh7rlj06e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8615"/>
            <a:ext cx="12607263" cy="37165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kimi-img.moonshot.cn/pub/slides/slides_tmpl/image/25-08-27-20:02:14-d2nf7hh8bjvh7rlj06b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71" y="3509350"/>
            <a:ext cx="825500" cy="8255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3" descr="https://kimi-img.moonshot.cn/pub/slides/slides_tmpl/image/25-08-27-20:02:14-d2nf7hh8bjvh7rlj06b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92" y="3509350"/>
            <a:ext cx="825500" cy="825500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1" name="Text 15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Endgame timeline 2 min top</a:t>
            </a:r>
            <a:endParaRPr lang="en-US" sz="1600" dirty="0"/>
          </a:p>
        </p:txBody>
      </p:sp>
      <p:pic>
        <p:nvPicPr>
          <p:cNvPr id="23" name="Image 4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4" name="Shape 17"/>
          <p:cNvSpPr/>
          <p:nvPr/>
        </p:nvSpPr>
        <p:spPr>
          <a:xfrm>
            <a:off x="1010563" y="3753266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8"/>
          <p:cNvSpPr/>
          <p:nvPr/>
        </p:nvSpPr>
        <p:spPr>
          <a:xfrm>
            <a:off x="1010563" y="3753266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858043" y="3752661"/>
            <a:ext cx="342138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Dec 2017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1771159" y="4082072"/>
            <a:ext cx="3875101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 2017, hack centrifugeuses, air-gap kill, Washington Township boom. Teaser : compte à rebours + synth = stress cardio.</a:t>
            </a:r>
            <a:endParaRPr lang="en-US" sz="1600" dirty="0"/>
          </a:p>
        </p:txBody>
      </p:sp>
      <p:sp>
        <p:nvSpPr>
          <p:cNvPr id="28" name="Shape 21"/>
          <p:cNvSpPr/>
          <p:nvPr/>
        </p:nvSpPr>
        <p:spPr>
          <a:xfrm>
            <a:off x="6352584" y="3753266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2"/>
          <p:cNvSpPr/>
          <p:nvPr/>
        </p:nvSpPr>
        <p:spPr>
          <a:xfrm>
            <a:off x="6352584" y="3753266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7200064" y="3752661"/>
            <a:ext cx="342138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7113180" y="4082072"/>
            <a:ext cx="3875101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 : c’est la finale, mais pas celle que tu attends. La vérité est souvent plus surprenante que prévu.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2:16-d2nf7i18bjvh7rlj06j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7" y="1736336"/>
            <a:ext cx="10151467" cy="162214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8-27-20:02:16-d2nf7i18bjvh7rlj06j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57" y="2472057"/>
            <a:ext cx="1219200" cy="12192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8-27-20:02:16-d2nf7i18bjvh7rlj06j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823" y="1282634"/>
            <a:ext cx="1219200" cy="1219200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4" descr="https://kimi-img.moonshot.cn/pub/slides/slides_tmpl/image/25-08-27-20:02:16-d2nf7i18bjvh7rlj06j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303" y="1967581"/>
            <a:ext cx="1219200" cy="1219200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6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 psyche sans spoil</a:t>
            </a:r>
            <a:endParaRPr lang="en-US" sz="1600" dirty="0"/>
          </a:p>
        </p:txBody>
      </p:sp>
      <p:pic>
        <p:nvPicPr>
          <p:cNvPr id="18" name="Image 5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19" name="Shape 11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2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980435" y="3709885"/>
            <a:ext cx="3145914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Elliot vs Elliot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900224" y="4069952"/>
            <a:ext cx="336088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Elliot vs Elliot, identité fractale, trauma parental. Take : le vrai villain c’est le passé.</a:t>
            </a:r>
            <a:endParaRPr lang="en-US" sz="1600" dirty="0"/>
          </a:p>
        </p:txBody>
      </p:sp>
      <p:sp>
        <p:nvSpPr>
          <p:cNvPr id="23" name="Shape 15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6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17"/>
          <p:cNvSpPr/>
          <p:nvPr/>
        </p:nvSpPr>
        <p:spPr>
          <a:xfrm>
            <a:off x="4589908" y="3340917"/>
            <a:ext cx="3145915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Teaser : tu vas pleurer pour un bug mental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4482425" y="3738964"/>
            <a:ext cx="336088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Teaser : tu vas pleurer pour un bug mental. Pas de reveal : prends des tissues + firewall émotionnel.</a:t>
            </a: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0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1"/>
          <p:cNvSpPr/>
          <p:nvPr/>
        </p:nvSpPr>
        <p:spPr>
          <a:xfrm>
            <a:off x="8215423" y="2586938"/>
            <a:ext cx="3177217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Hook : prépare-toi à douter</a:t>
            </a:r>
            <a:endParaRPr lang="en-US" sz="1600" dirty="0"/>
          </a:p>
        </p:txBody>
      </p:sp>
      <p:sp>
        <p:nvSpPr>
          <p:cNvPr id="30" name="Text 22"/>
          <p:cNvSpPr/>
          <p:nvPr/>
        </p:nvSpPr>
        <p:spPr>
          <a:xfrm>
            <a:off x="8105303" y="2994308"/>
            <a:ext cx="336088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Hook : prépare-toi à douter. La réalité est souvent plus complexe qu’elle n’y paraît.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7265" y="2518410"/>
            <a:ext cx="5409565" cy="295211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7265" y="2518410"/>
            <a:ext cx="5409565" cy="2952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1" descr="https://kimi-img.moonshot.cn/pub/slides/slides_tmpl/image/25-08-27-20:02:08-d2nf7g18bjvh7rlj0610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320098" y="356696"/>
            <a:ext cx="8152898" cy="534637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0" name="Text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 rot="13500000">
            <a:off x="1042357" y="2753129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2" name="Text 18"/>
          <p:cNvSpPr/>
          <p:nvPr/>
        </p:nvSpPr>
        <p:spPr>
          <a:xfrm rot="13500000">
            <a:off x="1042357" y="2753129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Leçons 2030 hack ton futur</a:t>
            </a:r>
            <a:endParaRPr lang="en-US" sz="1600" dirty="0"/>
          </a:p>
        </p:txBody>
      </p:sp>
      <p:pic>
        <p:nvPicPr>
          <p:cNvPr id="24" name="Image 2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1421792" y="2724627"/>
            <a:ext cx="389402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Contrôle tes données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1021080" y="3115945"/>
            <a:ext cx="5074920" cy="1981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Contrôle tes données, pas ton feed. Take : 2025 China + IA = Dark Army 2.0. Teaser : VPN + 2FA + scepticisme = survie. Hook : deviens white-hat avant que le black te hat.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8" name="Image 1" descr="https://kimi-img.moonshot.cn/pub/slides/slides_tmpl/image/25-08-27-20:02:14-d2nf7hh8bjvh7rlj069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55" y="1655432"/>
            <a:ext cx="6896100" cy="241300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20:02:14-d2nf7hh8bjvh7rlj069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35" y="3886568"/>
            <a:ext cx="6896100" cy="24130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 rot="13500000">
            <a:off x="4011449" y="2163980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0" name="Text 15"/>
          <p:cNvSpPr/>
          <p:nvPr/>
        </p:nvSpPr>
        <p:spPr>
          <a:xfrm rot="13500000">
            <a:off x="4011449" y="2163980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 rot="13500000">
            <a:off x="5105057" y="4359683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2" name="Text 17"/>
          <p:cNvSpPr/>
          <p:nvPr/>
        </p:nvSpPr>
        <p:spPr>
          <a:xfrm rot="13500000">
            <a:off x="5105057" y="4359683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4" name="Text 1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5" name="Image 3" descr="https://kimi-img.moonshot.cn/pub/slides/slides_tmpl/image/25-08-27-20:02:14-d2nf7hh8bjvh7rlj06a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190" y="4097938"/>
            <a:ext cx="3124200" cy="1892300"/>
          </a:xfrm>
          <a:prstGeom prst="rect">
            <a:avLst/>
          </a:prstGeom>
        </p:spPr>
      </p:pic>
      <p:pic>
        <p:nvPicPr>
          <p:cNvPr id="26" name="Image 4" descr="https://kimi-img.moonshot.cn/pub/slides/slides_tmpl/image/25-08-27-20:02:14-d2nf7hh8bjvh7rlj06a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0" y="1854716"/>
            <a:ext cx="3124200" cy="19050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Score perso Tyrell ou pro</a:t>
            </a:r>
            <a:endParaRPr lang="en-US" sz="1600" dirty="0"/>
          </a:p>
        </p:txBody>
      </p:sp>
      <p:pic>
        <p:nvPicPr>
          <p:cNvPr id="28" name="Image 5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4363924" y="2135725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Quiz 5 questions</a:t>
            </a:r>
            <a:endParaRPr lang="en-US" sz="1600" dirty="0"/>
          </a:p>
        </p:txBody>
      </p:sp>
      <p:sp>
        <p:nvSpPr>
          <p:cNvPr id="30" name="Text 22"/>
          <p:cNvSpPr/>
          <p:nvPr/>
        </p:nvSpPr>
        <p:spPr>
          <a:xfrm>
            <a:off x="4041702" y="2524833"/>
            <a:ext cx="6678322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Quiz 5 questions, rates 2+ = Tyrell perdu. Meme Tyrell 'I’m freaking out'. Teaser : poste ton score, tag un pote, perds en DM.</a:t>
            </a:r>
            <a:endParaRPr lang="en-US" sz="1600" dirty="0"/>
          </a:p>
        </p:txBody>
      </p:sp>
      <p:sp>
        <p:nvSpPr>
          <p:cNvPr id="31" name="Text 23"/>
          <p:cNvSpPr/>
          <p:nvPr/>
        </p:nvSpPr>
        <p:spPr>
          <a:xfrm>
            <a:off x="5457532" y="4331428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5135310" y="4720536"/>
            <a:ext cx="6678322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spoil, juste culture flex. Les meilleurs scores seront partagés sur les réseaux sociaux.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98525" y="2997835"/>
            <a:ext cx="3397885" cy="353314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98525" y="2997835"/>
            <a:ext cx="3397885" cy="3533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8-27-20:02:16-d2nf7i18bjvh7rlj06f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60" y="5375275"/>
            <a:ext cx="3150235" cy="11557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8-27-20:02:16-d2nf7i18bjvh7rlj06g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295" y="1855470"/>
            <a:ext cx="3225800" cy="11684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2:16-d2nf7i18bjvh7rlj06g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55" y="1840230"/>
            <a:ext cx="3430905" cy="125476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rot="13500000">
            <a:off x="927735" y="3230245"/>
            <a:ext cx="190500" cy="204470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7" name="Text 11"/>
          <p:cNvSpPr/>
          <p:nvPr/>
        </p:nvSpPr>
        <p:spPr>
          <a:xfrm rot="13500000">
            <a:off x="927735" y="3230245"/>
            <a:ext cx="190500" cy="204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8203565" y="2997835"/>
            <a:ext cx="3220720" cy="353314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8203565" y="2997835"/>
            <a:ext cx="3220720" cy="3533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 rot="13500000">
            <a:off x="8204943" y="3242306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1" name="Text 15"/>
          <p:cNvSpPr/>
          <p:nvPr/>
        </p:nvSpPr>
        <p:spPr>
          <a:xfrm rot="13500000">
            <a:off x="8204943" y="3242306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4595495" y="1845945"/>
            <a:ext cx="3145155" cy="35293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4595495" y="1845945"/>
            <a:ext cx="314515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 rot="13500000">
            <a:off x="4629803" y="2071497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5" name="Text 19"/>
          <p:cNvSpPr/>
          <p:nvPr/>
        </p:nvSpPr>
        <p:spPr>
          <a:xfrm rot="13500000">
            <a:off x="4629803" y="2071497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Easter eggs de ouf</a:t>
            </a:r>
            <a:endParaRPr lang="en-US" sz="1600" dirty="0"/>
          </a:p>
        </p:txBody>
      </p:sp>
      <p:pic>
        <p:nvPicPr>
          <p:cNvPr id="27" name="Image 4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8" name="Shape 21"/>
          <p:cNvSpPr/>
          <p:nvPr/>
        </p:nvSpPr>
        <p:spPr>
          <a:xfrm>
            <a:off x="1222375" y="2474595"/>
            <a:ext cx="70104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2"/>
          <p:cNvSpPr/>
          <p:nvPr/>
        </p:nvSpPr>
        <p:spPr>
          <a:xfrm>
            <a:off x="1222375" y="2474595"/>
            <a:ext cx="70104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1247140" y="3228340"/>
            <a:ext cx="289306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Faux sites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898525" y="3739515"/>
            <a:ext cx="3397885" cy="2762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Faux sites, QR cachés, noms fichiers = blagues crypto. Take : rewatch = nouveau ARG.</a:t>
            </a:r>
            <a:endParaRPr lang="en-US" sz="1600" dirty="0"/>
          </a:p>
        </p:txBody>
      </p:sp>
      <p:sp>
        <p:nvSpPr>
          <p:cNvPr id="32" name="Shape 25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6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8575675" y="3228340"/>
            <a:ext cx="2726690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Teaser : freeze-frame ou regret éternel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8202295" y="3739515"/>
            <a:ext cx="317563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Teaser : freeze-frame ou regret éternel. Chaque détail compte dans cette série.</a:t>
            </a:r>
            <a:endParaRPr lang="en-US" sz="1600" dirty="0"/>
          </a:p>
        </p:txBody>
      </p:sp>
      <p:sp>
        <p:nvSpPr>
          <p:cNvPr id="36" name="Shape 29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7" name="Text 30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8" name="Text 31"/>
          <p:cNvSpPr/>
          <p:nvPr/>
        </p:nvSpPr>
        <p:spPr>
          <a:xfrm>
            <a:off x="4938395" y="2058035"/>
            <a:ext cx="2687320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Hook : téléphone vibre pour rien</a:t>
            </a:r>
            <a:endParaRPr lang="en-US" sz="1600" dirty="0"/>
          </a:p>
        </p:txBody>
      </p:sp>
      <p:sp>
        <p:nvSpPr>
          <p:cNvPr id="39" name="Text 32"/>
          <p:cNvSpPr/>
          <p:nvPr/>
        </p:nvSpPr>
        <p:spPr>
          <a:xfrm>
            <a:off x="4594860" y="2568575"/>
            <a:ext cx="322580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Hook : téléphone vibre pour rien, c’est normal. La réalité est souvent plus folle que la fiction.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 cyberblast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Outro flex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6-d2nf7i18bjvh7rlj06i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163" y="-38729"/>
            <a:ext cx="5985953" cy="719914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8-27-20:02:15-d2nf7hp8bjvh7rlj06d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8" y="2109792"/>
            <a:ext cx="1219200" cy="12192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2:15-d2nf7hp8bjvh7rlj06d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290" y="2109792"/>
            <a:ext cx="1219200" cy="12192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Text 15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Mr Robot vs réalité 2025</a:t>
            </a:r>
            <a:endParaRPr lang="en-US" sz="1600" dirty="0"/>
          </a:p>
        </p:txBody>
      </p:sp>
      <p:pic>
        <p:nvPicPr>
          <p:cNvPr id="22" name="Image 4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7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652396" y="3216481"/>
            <a:ext cx="4053511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Ukraine cyber-guerre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577383" y="3663293"/>
            <a:ext cx="3627449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Ukraine cyber-guerre, China AI, US debt = E Coin IRL. Take : la série est simulateur crise systémique.</a:t>
            </a: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1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4712918" y="3216481"/>
            <a:ext cx="4056104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Teaser : suit mes threads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4637905" y="3663293"/>
            <a:ext cx="358678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Teaser : suit mes threads pour carte live. Hook : vraie Dark Army tweete mandarin, pas emoji.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6-d2nf7i18bjvh7rlj06k0.png">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922071" y="-151398"/>
            <a:ext cx="11507617" cy="779687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2-d2nf7h18bjvh7rlj065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35" y="-151398"/>
            <a:ext cx="4796267" cy="8307846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4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37335" y="1072801"/>
            <a:ext cx="4221847" cy="13168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RT si tu as binge 2x</a:t>
            </a:r>
            <a:endParaRPr lang="en-US" sz="1600" dirty="0"/>
          </a:p>
        </p:txBody>
      </p:sp>
      <p:pic>
        <p:nvPicPr>
          <p:cNvPr id="16" name="Image 3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002" y="569871"/>
            <a:ext cx="1371600" cy="3048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18888" y="2959568"/>
            <a:ext cx="342138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Call to action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1237335" y="3386294"/>
            <a:ext cx="427320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to action : retweet + tag #Fsociety2025, screenshot score. Teaser : je repost les meilleurs memes. Hook : la révolution sera viral ou ne sera pas.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k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43" y="1581381"/>
            <a:ext cx="11608234" cy="204439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2" descr="https://kimi-img.moonshot.cn/pub/slides/slides_tmpl/image/25-08-27-20:02:17-d2nf7i98bjvh7rlj06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99" y="3187946"/>
            <a:ext cx="11737700" cy="2062219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4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8-27-20:02:17-d2nf7i98bjvh7rlj06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3" y="4745205"/>
            <a:ext cx="11608234" cy="204439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Crédits MIT + Git du boss</a:t>
            </a:r>
            <a:endParaRPr lang="en-US" sz="1600" dirty="0"/>
          </a:p>
        </p:txBody>
      </p:sp>
      <p:pic>
        <p:nvPicPr>
          <p:cNvPr id="17" name="Image 4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2412629" y="1964286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Scripts MIT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2321560" y="2254885"/>
            <a:ext cx="8153400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Scripts MIT, leaks RSA, docs Snowden. GitHub : analyste indie partage timelines traduites.</a:t>
            </a: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6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2412629" y="5109822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Take : knowledge is free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2321560" y="5400040"/>
            <a:ext cx="815403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Take : knowledge is free, drama is bonus. Teaser : fork le repo, PR ton meme, deviens Elliot sans morphine.</a:t>
            </a:r>
            <a:endParaRPr lang="en-US" sz="1600" dirty="0"/>
          </a:p>
        </p:txBody>
      </p:sp>
      <p:sp>
        <p:nvSpPr>
          <p:cNvPr id="26" name="Shape 19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20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4653280" y="3537585"/>
            <a:ext cx="526859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Hook : deviens white-hat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2147779" y="3827956"/>
            <a:ext cx="779622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Hook : deviens white-hat avant que le black te hat. La sécurité est une priorité dans ce monde chaotique.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91820" y="2417445"/>
            <a:ext cx="7571740" cy="1492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8-27-20:02:05-d2nf7f98bjvh7rlj05u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" y="4498975"/>
            <a:ext cx="1732915" cy="457200"/>
          </a:xfrm>
          <a:prstGeom prst="rect">
            <a:avLst/>
          </a:prstGeom>
        </p:spPr>
      </p:pic>
      <p:pic>
        <p:nvPicPr>
          <p:cNvPr id="18" name="Image 2" descr="https://kimi-img.moonshot.cn/pub/slides/slides_tmpl/image/25-08-27-20:02:05-d2nf7f98bjvh7rlj05u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4498975"/>
            <a:ext cx="1732915" cy="4572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48335" y="4560570"/>
            <a:ext cx="159766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2463165" y="4560570"/>
            <a:ext cx="173355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8-27-20:02:16-d2nf7i18bjvh7rlj06i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8" y="5592002"/>
            <a:ext cx="11036320" cy="1264578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Pourquoi Mr. Robot calque 2049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0" name="Shape 15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957274" y="2518829"/>
            <a:ext cx="2746185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Elliot : survivant mais brisé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801687" y="3081037"/>
            <a:ext cx="3057361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Elliot survit mais reste traumatisé par le cancer de son père et la vie à Washington. Darlene est son ancre anti-suicide, le seul lien qui le retient. Le chaos intérieur d’Elliot est un miroir du chaos mondial.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4633162" y="2518829"/>
            <a:ext cx="2746185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Anticipation de la guerre US-Chine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4477575" y="3081037"/>
            <a:ext cx="3057361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série anticipe la guerre cyber entre les États-Unis et la Chine, la dette mondiale sous forme d’E-Coin, et l’émergence de l’intelligence artificielle souveraine. C’est une vision dystopique de notre futur proche.</a:t>
            </a:r>
            <a:endParaRPr lang="en-US" sz="1600" dirty="0"/>
          </a:p>
        </p:txBody>
      </p:sp>
      <p:sp>
        <p:nvSpPr>
          <p:cNvPr id="28" name="Shape 23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4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0" name="Text 25"/>
          <p:cNvSpPr/>
          <p:nvPr/>
        </p:nvSpPr>
        <p:spPr>
          <a:xfrm>
            <a:off x="8309050" y="2518829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Bug mental en 4K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8153463" y="3081037"/>
            <a:ext cx="3057361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Mr. Robot n’est pas seulement une série, c’est un reflet de notre réalité actuelle, un bug mental en haute définition. Chaque épisode est une plongée dans le chaos organisé.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5-d2nf7hp8bjvh7rlj06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100" y="6626"/>
            <a:ext cx="6299200" cy="6858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136708" y="4206069"/>
            <a:ext cx="5236592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136708" y="4206069"/>
            <a:ext cx="5236592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136708" y="2006879"/>
            <a:ext cx="5236592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136708" y="2006879"/>
            <a:ext cx="5236592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8-27-20:02:13-d2nf7h98bjvh7rlj068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483" y="1759118"/>
            <a:ext cx="1219200" cy="11938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Shape 7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8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9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3" descr="https://kimi-img.moonshot.cn/pub/slides/slides_tmpl/image/25-08-27-20:02:13-d2nf7h98bjvh7rlj068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483" y="3971966"/>
            <a:ext cx="1219200" cy="1193800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 rot="13500000">
            <a:off x="6265096" y="2177027"/>
            <a:ext cx="224914" cy="224914"/>
          </a:xfrm>
          <a:prstGeom prst="rtTriangle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5" name="Text 19"/>
          <p:cNvSpPr/>
          <p:nvPr/>
        </p:nvSpPr>
        <p:spPr>
          <a:xfrm rot="13500000">
            <a:off x="6265096" y="2177027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 rot="13500000">
            <a:off x="6265096" y="4376217"/>
            <a:ext cx="224914" cy="224914"/>
          </a:xfrm>
          <a:prstGeom prst="rtTriangle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7" name="Text 21"/>
          <p:cNvSpPr/>
          <p:nvPr/>
        </p:nvSpPr>
        <p:spPr>
          <a:xfrm rot="13500000">
            <a:off x="6265096" y="4376217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Mind-blown Rami teaser</a:t>
            </a:r>
            <a:endParaRPr lang="en-US" sz="1600" dirty="0"/>
          </a:p>
        </p:txBody>
      </p:sp>
      <p:pic>
        <p:nvPicPr>
          <p:cNvPr id="29" name="Image 4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30" name="Shape 23"/>
          <p:cNvSpPr/>
          <p:nvPr/>
        </p:nvSpPr>
        <p:spPr>
          <a:xfrm>
            <a:off x="5481848" y="2090786"/>
            <a:ext cx="652471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1" name="Text 24"/>
          <p:cNvSpPr/>
          <p:nvPr/>
        </p:nvSpPr>
        <p:spPr>
          <a:xfrm>
            <a:off x="5481848" y="2090786"/>
            <a:ext cx="652471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6619441" y="2140748"/>
            <a:ext cx="3788217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Meme Rami figé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6240850" y="2433582"/>
            <a:ext cx="5084324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Meme Rami Malek figé avec texte : quand tu comprends que ton banquier est plus Dark Army que Dark Army. Un teaser parfait pour ceux qui se sentent perdus dans le système financier.</a:t>
            </a:r>
            <a:endParaRPr lang="en-US" sz="1600" dirty="0"/>
          </a:p>
        </p:txBody>
      </p:sp>
      <p:sp>
        <p:nvSpPr>
          <p:cNvPr id="34" name="Shape 27"/>
          <p:cNvSpPr/>
          <p:nvPr/>
        </p:nvSpPr>
        <p:spPr>
          <a:xfrm>
            <a:off x="5481848" y="4313489"/>
            <a:ext cx="652471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Text 28"/>
          <p:cNvSpPr/>
          <p:nvPr/>
        </p:nvSpPr>
        <p:spPr>
          <a:xfrm>
            <a:off x="5481848" y="4313489"/>
            <a:ext cx="652471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6619442" y="4352136"/>
            <a:ext cx="3788216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Teaser sans spoil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6240852" y="4645750"/>
            <a:ext cx="508432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réalité d’Elliot est un BSOD existentiel. Prépare le popcorn et le VPN. La série te fera douter de tout ce que tu crois savoir sur la réalité.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S1 Starter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8-d2nf7ih8bjvh7rlj06r0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0" y="-72756"/>
            <a:ext cx="12453564" cy="700351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7-d2nf7i98bjvh7rlj06p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931" y="-131788"/>
            <a:ext cx="12684977" cy="7136333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Timeline 5/9 en 30 secondes</a:t>
            </a:r>
            <a:endParaRPr lang="en-US" sz="1600" dirty="0"/>
          </a:p>
        </p:txBody>
      </p:sp>
      <p:pic>
        <p:nvPicPr>
          <p:cNvPr id="14" name="Image 3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602526" y="248623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602526" y="248623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600975" y="3097511"/>
            <a:ext cx="207365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Rootkit AllSafe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503026" y="3674525"/>
            <a:ext cx="2501681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14 mars, le rootkit AllSafe est déployé, une première étape cruciale pour la cyber-révolution. Le monde ne sait pas encore ce qui l’attend.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3433843" y="248623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3433843" y="248623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3432292" y="3097511"/>
            <a:ext cx="2073657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Ransomware fsociety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3334343" y="3674525"/>
            <a:ext cx="2501681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1 mai, le ransomware fsociety frappe, mettant le monde en otage numérique. Le compte à rebours a commencé, et tout le monde est dans le viseur.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6503615" y="248623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8"/>
          <p:cNvSpPr/>
          <p:nvPr/>
        </p:nvSpPr>
        <p:spPr>
          <a:xfrm>
            <a:off x="6503615" y="248623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6502064" y="3097511"/>
            <a:ext cx="2073657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Effacement de la dette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6404115" y="3674525"/>
            <a:ext cx="2501681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9 mai, la dette mondiale est effacée. Le monde est coupé en deux, et le chaos est déclenché. Imagine effacer ton crédit en claquant des doigts.</a:t>
            </a: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>
            <a:off x="9521135" y="248623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2"/>
          <p:cNvSpPr/>
          <p:nvPr/>
        </p:nvSpPr>
        <p:spPr>
          <a:xfrm>
            <a:off x="9521135" y="248623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9519584" y="3097511"/>
            <a:ext cx="2073657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Vibe coupe le monde en deux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9421635" y="3674525"/>
            <a:ext cx="2501681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de spoil, juste le vibe : la série coupe le monde en deux, laissant le feu et la révolution. Un moment charnière pour l’humanité.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1721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779722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8" name="Image 1" descr="https://kimi-img.moonshot.cn/pub/slides/slides_tmpl/image/25-08-27-20:02:11-d2nf7gp8bjvh7rlj063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-8233" y="-13177"/>
            <a:ext cx="12294842" cy="3624417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20:02:10-d2nf7gh8bjvh7rlj06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" y="-32663"/>
            <a:ext cx="14504728" cy="3981399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0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9" name="Text 14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 rot="13500000">
            <a:off x="664288" y="4273064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1" name="Text 16"/>
          <p:cNvSpPr/>
          <p:nvPr/>
        </p:nvSpPr>
        <p:spPr>
          <a:xfrm rot="13500000">
            <a:off x="664288" y="4273064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Elliot anxiety = ton lundi</a:t>
            </a:r>
            <a:endParaRPr lang="en-US" sz="1600" dirty="0"/>
          </a:p>
        </p:txBody>
      </p:sp>
      <p:pic>
        <p:nvPicPr>
          <p:cNvPr id="23" name="Image 3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043724" y="4244563"/>
            <a:ext cx="479014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Social freeze et parano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955723" y="4612595"/>
            <a:ext cx="10573393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Elliot est figé socialement, plongé dans la morphine, swipe fantôme, et parano 200 %. Si tu ghostes ton date par peur, tu es déjà 10 % Elliot.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6-d2nf7i18bjvh7rlj06i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163" y="-38729"/>
            <a:ext cx="5985953" cy="719914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8-27-20:02:15-d2nf7hp8bjvh7rlj06d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8" y="2109792"/>
            <a:ext cx="1219200" cy="12192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2:15-d2nf7hp8bjvh7rlj06d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290" y="2109792"/>
            <a:ext cx="1219200" cy="12192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Text 15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Twist qui a crash Twitter</a:t>
            </a:r>
            <a:endParaRPr lang="en-US" sz="1600" dirty="0"/>
          </a:p>
        </p:txBody>
      </p:sp>
      <p:pic>
        <p:nvPicPr>
          <p:cNvPr id="22" name="Image 4" descr="https://kimi-img.moonshot.cn/pub/slides/slides_tmpl/image/25-08-27-20:02:06-d2nf7fh8bjvh7rlj06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7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652396" y="3216481"/>
            <a:ext cx="4053511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Twitter explose en 3 min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577383" y="3663293"/>
            <a:ext cx="3627449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2015, l’épisode 9 a fait exploser Twitter en 3 minutes. Le twist ? Le mec le plus fiable est en fait... lol. Un moment culte pour les fans.</a:t>
            </a: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1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4712918" y="3216481"/>
            <a:ext cx="4056104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Mème Pikachu choqué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4637905" y="3663293"/>
            <a:ext cx="358678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Défi : refais la gueule de ton pote qui dit avoir deviné. Mème Pikachu choqué en hoodie pour illustrer le choc général.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Mr. Robot 2049 Meme Deck</dc:title>
  <dc:subject>Mr. Robot 2049 Meme Deck</dc:subject>
  <dc:creator>Kimi</dc:creator>
  <cp:lastModifiedBy>Kimi</cp:lastModifiedBy>
  <cp:revision>1</cp:revision>
  <dcterms:created xsi:type="dcterms:W3CDTF">2025-11-12T07:44:50Z</dcterms:created>
  <dcterms:modified xsi:type="dcterms:W3CDTF">2025-11-12T07:44:50Z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{"Label":"Mr. Robot 2049 Meme Deck","ContentProducer":"001191110108MACG2KBH8F10000","ProduceID":"d4a3j2qm52t3h5i0576g","ReservedCode1":"","ContentPropagator":"001191110108MACG2KBH8F20000","PropagateID":"d4a3j2qm52t3h5i0576g","ReservedCode2":""}</vt:lpwstr>
  </property>
</Properties>
</file>